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36" r:id="rId1"/>
  </p:sldMasterIdLst>
  <p:notesMasterIdLst>
    <p:notesMasterId r:id="rId34"/>
  </p:notesMasterIdLst>
  <p:handoutMasterIdLst>
    <p:handoutMasterId r:id="rId35"/>
  </p:handoutMasterIdLst>
  <p:sldIdLst>
    <p:sldId id="256" r:id="rId2"/>
    <p:sldId id="271" r:id="rId3"/>
    <p:sldId id="258" r:id="rId4"/>
    <p:sldId id="259" r:id="rId5"/>
    <p:sldId id="272" r:id="rId6"/>
    <p:sldId id="274" r:id="rId7"/>
    <p:sldId id="273" r:id="rId8"/>
    <p:sldId id="260" r:id="rId9"/>
    <p:sldId id="275" r:id="rId10"/>
    <p:sldId id="278" r:id="rId11"/>
    <p:sldId id="279" r:id="rId12"/>
    <p:sldId id="280" r:id="rId13"/>
    <p:sldId id="281" r:id="rId14"/>
    <p:sldId id="282" r:id="rId15"/>
    <p:sldId id="283" r:id="rId16"/>
    <p:sldId id="289" r:id="rId17"/>
    <p:sldId id="277" r:id="rId18"/>
    <p:sldId id="284" r:id="rId19"/>
    <p:sldId id="285" r:id="rId20"/>
    <p:sldId id="261" r:id="rId21"/>
    <p:sldId id="262" r:id="rId22"/>
    <p:sldId id="276" r:id="rId23"/>
    <p:sldId id="287" r:id="rId24"/>
    <p:sldId id="286" r:id="rId25"/>
    <p:sldId id="288" r:id="rId26"/>
    <p:sldId id="263" r:id="rId27"/>
    <p:sldId id="264" r:id="rId28"/>
    <p:sldId id="265" r:id="rId29"/>
    <p:sldId id="267" r:id="rId30"/>
    <p:sldId id="268" r:id="rId31"/>
    <p:sldId id="270" r:id="rId32"/>
    <p:sldId id="269" r:id="rId3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891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870" autoAdjust="0"/>
    <p:restoredTop sz="94673" autoAdjust="0"/>
  </p:normalViewPr>
  <p:slideViewPr>
    <p:cSldViewPr>
      <p:cViewPr>
        <p:scale>
          <a:sx n="96" d="100"/>
          <a:sy n="96" d="100"/>
        </p:scale>
        <p:origin x="-1116" y="2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2" y="11136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100" d="100"/>
          <a:sy n="100" d="100"/>
        </p:scale>
        <p:origin x="-3600" y="-10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11671A-2554-4FCE-9A4C-E3F09A314211}" type="datetimeFigureOut">
              <a:rPr lang="en-US" smtClean="0"/>
              <a:pPr/>
              <a:t>12/13/2011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E840C6-0271-48A3-AA95-AD1CBD2835D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821193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64B32F-2581-41EA-A072-5552CAEC0AAE}" type="datetimeFigureOut">
              <a:rPr lang="en-US" smtClean="0"/>
              <a:pPr/>
              <a:t>12/13/2011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002792-690B-451A-A286-59CC5D8C04E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26898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002792-690B-451A-A286-59CC5D8C04EC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351F23F7-80AF-4B7D-9712-19BBC485C01F}" type="datetimeFigureOut">
              <a:rPr lang="en-US" smtClean="0"/>
              <a:pPr/>
              <a:t>12/13/2011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090B7113-6184-4932-AD15-CF495D17C12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51F23F7-80AF-4B7D-9712-19BBC485C01F}" type="datetimeFigureOut">
              <a:rPr lang="en-US" smtClean="0"/>
              <a:pPr/>
              <a:t>12/13/2011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90B7113-6184-4932-AD15-CF495D17C12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51F23F7-80AF-4B7D-9712-19BBC485C01F}" type="datetimeFigureOut">
              <a:rPr lang="en-US" smtClean="0"/>
              <a:pPr/>
              <a:t>12/13/2011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90B7113-6184-4932-AD15-CF495D17C12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51F23F7-80AF-4B7D-9712-19BBC485C01F}" type="datetimeFigureOut">
              <a:rPr lang="en-US" smtClean="0"/>
              <a:pPr/>
              <a:t>12/13/2011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90B7113-6184-4932-AD15-CF495D17C12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51F23F7-80AF-4B7D-9712-19BBC485C01F}" type="datetimeFigureOut">
              <a:rPr lang="en-US" smtClean="0"/>
              <a:pPr/>
              <a:t>12/13/2011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90B7113-6184-4932-AD15-CF495D17C12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51F23F7-80AF-4B7D-9712-19BBC485C01F}" type="datetimeFigureOut">
              <a:rPr lang="en-US" smtClean="0"/>
              <a:pPr/>
              <a:t>12/13/2011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90B7113-6184-4932-AD15-CF495D17C12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51F23F7-80AF-4B7D-9712-19BBC485C01F}" type="datetimeFigureOut">
              <a:rPr lang="en-US" smtClean="0"/>
              <a:pPr/>
              <a:t>12/13/2011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90B7113-6184-4932-AD15-CF495D17C12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51F23F7-80AF-4B7D-9712-19BBC485C01F}" type="datetimeFigureOut">
              <a:rPr lang="en-US" smtClean="0"/>
              <a:pPr/>
              <a:t>12/13/2011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90B7113-6184-4932-AD15-CF495D17C12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51F23F7-80AF-4B7D-9712-19BBC485C01F}" type="datetimeFigureOut">
              <a:rPr lang="en-US" smtClean="0"/>
              <a:pPr/>
              <a:t>12/13/2011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90B7113-6184-4932-AD15-CF495D17C12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351F23F7-80AF-4B7D-9712-19BBC485C01F}" type="datetimeFigureOut">
              <a:rPr lang="en-US" smtClean="0"/>
              <a:pPr/>
              <a:t>12/13/2011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90B7113-6184-4932-AD15-CF495D17C12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351F23F7-80AF-4B7D-9712-19BBC485C01F}" type="datetimeFigureOut">
              <a:rPr lang="en-US" smtClean="0"/>
              <a:pPr/>
              <a:t>12/13/2011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090B7113-6184-4932-AD15-CF495D17C12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351F23F7-80AF-4B7D-9712-19BBC485C01F}" type="datetimeFigureOut">
              <a:rPr lang="en-US" smtClean="0"/>
              <a:pPr/>
              <a:t>12/13/2011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090B7113-6184-4932-AD15-CF495D17C12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7" r:id="rId1"/>
    <p:sldLayoutId id="2147483938" r:id="rId2"/>
    <p:sldLayoutId id="2147483939" r:id="rId3"/>
    <p:sldLayoutId id="2147483940" r:id="rId4"/>
    <p:sldLayoutId id="2147483941" r:id="rId5"/>
    <p:sldLayoutId id="2147483942" r:id="rId6"/>
    <p:sldLayoutId id="2147483943" r:id="rId7"/>
    <p:sldLayoutId id="2147483944" r:id="rId8"/>
    <p:sldLayoutId id="2147483945" r:id="rId9"/>
    <p:sldLayoutId id="2147483946" r:id="rId10"/>
    <p:sldLayoutId id="2147483947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7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Remote Controlled Transporter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ECE 405 - Design III - December 12, 2011</a:t>
            </a:r>
          </a:p>
          <a:p>
            <a:r>
              <a:rPr lang="en-US" dirty="0" smtClean="0"/>
              <a:t>Group: SD1101</a:t>
            </a:r>
          </a:p>
          <a:p>
            <a:r>
              <a:rPr lang="en-US" dirty="0" smtClean="0"/>
              <a:t>Members: Kyle Kraning, </a:t>
            </a:r>
            <a:r>
              <a:rPr lang="en-US" dirty="0" err="1" smtClean="0"/>
              <a:t>Tharidu</a:t>
            </a:r>
            <a:r>
              <a:rPr lang="en-US" dirty="0" smtClean="0"/>
              <a:t> </a:t>
            </a:r>
            <a:r>
              <a:rPr lang="en-US" dirty="0" err="1" smtClean="0"/>
              <a:t>Wickramaratne</a:t>
            </a:r>
            <a:r>
              <a:rPr lang="en-US" dirty="0" smtClean="0"/>
              <a:t>, Faisal </a:t>
            </a:r>
            <a:r>
              <a:rPr lang="en-US" dirty="0" err="1" smtClean="0"/>
              <a:t>Alshammari</a:t>
            </a:r>
            <a:endParaRPr lang="en-US" dirty="0" smtClean="0"/>
          </a:p>
          <a:p>
            <a:r>
              <a:rPr lang="en-US" dirty="0" smtClean="0"/>
              <a:t>Advisors: Dr. </a:t>
            </a:r>
            <a:r>
              <a:rPr lang="en-US" dirty="0" err="1" smtClean="0"/>
              <a:t>Yuvarajan</a:t>
            </a:r>
            <a:r>
              <a:rPr lang="en-US" dirty="0" smtClean="0"/>
              <a:t> and Jeff Erickson</a:t>
            </a:r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Motor </a:t>
            </a:r>
            <a:r>
              <a:rPr lang="en-US" dirty="0"/>
              <a:t>Board</a:t>
            </a:r>
          </a:p>
        </p:txBody>
      </p:sp>
      <p:sp>
        <p:nvSpPr>
          <p:cNvPr id="4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Technical </a:t>
            </a:r>
            <a:r>
              <a:rPr lang="en-US" dirty="0" smtClean="0"/>
              <a:t>Content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1905000"/>
            <a:ext cx="5656548" cy="403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49840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Motor Board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Technical </a:t>
            </a:r>
            <a:r>
              <a:rPr lang="en-US" dirty="0" smtClean="0"/>
              <a:t>Content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2565591"/>
            <a:ext cx="3464646" cy="27364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0" y="1905000"/>
            <a:ext cx="5156200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5638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Power Control Board</a:t>
            </a:r>
            <a:endParaRPr lang="en-US" dirty="0"/>
          </a:p>
        </p:txBody>
      </p:sp>
      <p:sp>
        <p:nvSpPr>
          <p:cNvPr id="4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Technical </a:t>
            </a:r>
            <a:r>
              <a:rPr lang="en-US" dirty="0" smtClean="0"/>
              <a:t>Content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981200"/>
            <a:ext cx="6629400" cy="40173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16446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Power Control Board</a:t>
            </a:r>
          </a:p>
        </p:txBody>
      </p:sp>
      <p:sp>
        <p:nvSpPr>
          <p:cNvPr id="4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Technical </a:t>
            </a:r>
            <a:r>
              <a:rPr lang="en-US" dirty="0" smtClean="0"/>
              <a:t>Content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2171700"/>
            <a:ext cx="3953387" cy="35780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50"/>
          <a:stretch/>
        </p:blipFill>
        <p:spPr>
          <a:xfrm rot="10800000">
            <a:off x="304799" y="2171700"/>
            <a:ext cx="3590925" cy="331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2999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Fuse Box</a:t>
            </a:r>
            <a:endParaRPr lang="en-US" dirty="0"/>
          </a:p>
        </p:txBody>
      </p:sp>
      <p:sp>
        <p:nvSpPr>
          <p:cNvPr id="4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Technical </a:t>
            </a:r>
            <a:r>
              <a:rPr lang="en-US" dirty="0" smtClean="0"/>
              <a:t>Content</a:t>
            </a:r>
            <a:endParaRPr lang="en-US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2133600"/>
            <a:ext cx="4786162" cy="388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14692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Fuse Box</a:t>
            </a:r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2124075"/>
            <a:ext cx="3810000" cy="40771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Technical </a:t>
            </a:r>
            <a:r>
              <a:rPr lang="en-US" dirty="0" smtClean="0"/>
              <a:t>Content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286000"/>
            <a:ext cx="4292600" cy="3219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7774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NDSU LED Board</a:t>
            </a:r>
          </a:p>
          <a:p>
            <a:pPr>
              <a:buFontTx/>
              <a:buChar char="-"/>
            </a:pPr>
            <a:r>
              <a:rPr lang="en-US" dirty="0" smtClean="0"/>
              <a:t>Four (1k) Ohm </a:t>
            </a:r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resistors.</a:t>
            </a:r>
          </a:p>
          <a:p>
            <a:pPr>
              <a:buFontTx/>
              <a:buChar char="-"/>
            </a:pPr>
            <a:r>
              <a:rPr lang="en-US" dirty="0" smtClean="0"/>
              <a:t>Four (220) Ohm</a:t>
            </a:r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resistors.</a:t>
            </a:r>
          </a:p>
          <a:p>
            <a:pPr>
              <a:buFontTx/>
              <a:buChar char="-"/>
            </a:pPr>
            <a:r>
              <a:rPr lang="en-US" dirty="0" smtClean="0"/>
              <a:t>Four NPN </a:t>
            </a:r>
            <a:r>
              <a:rPr lang="en-US" b="1" dirty="0"/>
              <a:t>2N3904</a:t>
            </a:r>
            <a:r>
              <a:rPr lang="en-US" dirty="0" smtClean="0"/>
              <a:t> </a:t>
            </a:r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switches.</a:t>
            </a:r>
          </a:p>
          <a:p>
            <a:pPr>
              <a:buFontTx/>
              <a:buChar char="-"/>
            </a:pPr>
            <a:r>
              <a:rPr lang="en-US" dirty="0" smtClean="0"/>
              <a:t>32 LEDs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Technical Content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1600200"/>
            <a:ext cx="4557713" cy="381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1189182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NDSU LED Board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Technical Content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2344185"/>
            <a:ext cx="3203161" cy="240237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200" y="2133600"/>
            <a:ext cx="4829176" cy="3621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5167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Battery Charger</a:t>
            </a:r>
            <a:endParaRPr lang="en-US" dirty="0"/>
          </a:p>
        </p:txBody>
      </p:sp>
      <p:sp>
        <p:nvSpPr>
          <p:cNvPr id="4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Technical </a:t>
            </a:r>
            <a:r>
              <a:rPr lang="en-US" dirty="0" smtClean="0"/>
              <a:t>Content</a:t>
            </a:r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2209800"/>
            <a:ext cx="6019800" cy="3238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70426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Battery Charger</a:t>
            </a:r>
            <a:endParaRPr lang="en-US" dirty="0"/>
          </a:p>
        </p:txBody>
      </p:sp>
      <p:sp>
        <p:nvSpPr>
          <p:cNvPr id="4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Technical </a:t>
            </a:r>
            <a:r>
              <a:rPr lang="en-US" dirty="0" smtClean="0"/>
              <a:t>Content</a:t>
            </a:r>
            <a:endParaRPr 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2380009"/>
            <a:ext cx="3885178" cy="23145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9600" y="3259207"/>
            <a:ext cx="4419600" cy="3314700"/>
          </a:xfrm>
          <a:prstGeom prst="rect">
            <a:avLst/>
          </a:prstGeom>
        </p:spPr>
      </p:pic>
      <p:pic>
        <p:nvPicPr>
          <p:cNvPr id="6" name="Picture 5" descr="IMG_072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24600" y="457200"/>
            <a:ext cx="1676400" cy="258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21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191000" y="1371600"/>
            <a:ext cx="4800600" cy="4953000"/>
          </a:xfrm>
        </p:spPr>
        <p:txBody>
          <a:bodyPr>
            <a:normAutofit fontScale="85000" lnSpcReduction="10000"/>
          </a:bodyPr>
          <a:lstStyle/>
          <a:p>
            <a:r>
              <a:rPr lang="en-US" dirty="0" smtClean="0"/>
              <a:t>Previous Senior Design Group SD0601 Built a Vehicle to Carry And Lift Up to 60 Pounds to Table Top Height to Assist Those With Limited Capacity to Lift Objects</a:t>
            </a:r>
          </a:p>
          <a:p>
            <a:r>
              <a:rPr lang="en-US" dirty="0" smtClean="0"/>
              <a:t>Clunky Tether Control System And Limited Electronic Capability </a:t>
            </a:r>
          </a:p>
          <a:p>
            <a:r>
              <a:rPr lang="en-US" dirty="0" smtClean="0"/>
              <a:t>Enhanced Electronics Desired </a:t>
            </a:r>
          </a:p>
          <a:p>
            <a:r>
              <a:rPr lang="en-US" dirty="0" smtClean="0"/>
              <a:t>Add:</a:t>
            </a:r>
          </a:p>
          <a:p>
            <a:pPr lvl="1"/>
            <a:r>
              <a:rPr lang="en-US" dirty="0" smtClean="0"/>
              <a:t>Wireless Control </a:t>
            </a:r>
          </a:p>
          <a:p>
            <a:pPr lvl="1"/>
            <a:r>
              <a:rPr lang="en-US" dirty="0" smtClean="0"/>
              <a:t>Autonomous Routine </a:t>
            </a:r>
          </a:p>
          <a:p>
            <a:pPr lvl="1"/>
            <a:r>
              <a:rPr lang="en-US" dirty="0" smtClean="0"/>
              <a:t>Improved Hardware and Software</a:t>
            </a:r>
          </a:p>
          <a:p>
            <a:r>
              <a:rPr lang="en-US" dirty="0" smtClean="0"/>
              <a:t>Prospective ECE Student Demonstration Piece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pic>
        <p:nvPicPr>
          <p:cNvPr id="1027" name="Picture 3" descr="Picture 00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333474"/>
            <a:ext cx="3352800" cy="2515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381000" y="3810000"/>
            <a:ext cx="3505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SD0601 PCB in Vehicle</a:t>
            </a:r>
            <a:endParaRPr lang="en-US" sz="1200" dirty="0"/>
          </a:p>
        </p:txBody>
      </p:sp>
      <p:sp>
        <p:nvSpPr>
          <p:cNvPr id="8" name="TextBox 7"/>
          <p:cNvSpPr txBox="1"/>
          <p:nvPr/>
        </p:nvSpPr>
        <p:spPr>
          <a:xfrm>
            <a:off x="1981200" y="5971401"/>
            <a:ext cx="3505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SD0601 Vehicle</a:t>
            </a:r>
            <a:endParaRPr lang="en-US" sz="1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6825" y="4067949"/>
            <a:ext cx="2590800" cy="1938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7397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Software General Simultaneous Flowchart</a:t>
            </a:r>
          </a:p>
          <a:p>
            <a:pPr marL="393192" lvl="1" indent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Technical Content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400" y="1981200"/>
            <a:ext cx="3886200" cy="4196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1460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8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2209800"/>
            <a:ext cx="4222751" cy="2667000"/>
          </a:xfrm>
        </p:spPr>
      </p:pic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>
          <a:xfrm>
            <a:off x="4419600" y="1481328"/>
            <a:ext cx="4267200" cy="452596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Linear Voltage Regulator (LM7805C)</a:t>
            </a:r>
          </a:p>
          <a:p>
            <a:pPr lvl="1"/>
            <a:r>
              <a:rPr lang="en-US" dirty="0" smtClean="0"/>
              <a:t>Oversight in Original Design</a:t>
            </a:r>
          </a:p>
          <a:p>
            <a:pPr lvl="1"/>
            <a:r>
              <a:rPr lang="en-US" dirty="0" smtClean="0"/>
              <a:t>Excessive Power Lost to Heat</a:t>
            </a:r>
          </a:p>
          <a:p>
            <a:pPr lvl="1"/>
            <a:r>
              <a:rPr lang="en-US" dirty="0" smtClean="0"/>
              <a:t>Increased Battery Life in Vehicle and Controller Desired</a:t>
            </a:r>
          </a:p>
          <a:p>
            <a:pPr lvl="2"/>
            <a:r>
              <a:rPr lang="en-US" dirty="0" smtClean="0"/>
              <a:t>Replace </a:t>
            </a:r>
            <a:r>
              <a:rPr lang="en-US" dirty="0"/>
              <a:t>W</a:t>
            </a:r>
            <a:r>
              <a:rPr lang="en-US" dirty="0" smtClean="0"/>
              <a:t>ith Switching Regulator IC of Same Footprint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Testing and Evaluation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9480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>
          <a:xfrm>
            <a:off x="304800" y="1481328"/>
            <a:ext cx="4114800" cy="4525963"/>
          </a:xfrm>
        </p:spPr>
        <p:txBody>
          <a:bodyPr/>
          <a:lstStyle/>
          <a:p>
            <a:r>
              <a:rPr lang="en-US" dirty="0" smtClean="0"/>
              <a:t>LED Resistors on Motor Control Board</a:t>
            </a:r>
          </a:p>
          <a:p>
            <a:pPr lvl="1"/>
            <a:r>
              <a:rPr lang="en-US" dirty="0" smtClean="0"/>
              <a:t>Inadvertently Used Low Valued Resistor</a:t>
            </a:r>
          </a:p>
          <a:p>
            <a:pPr lvl="1"/>
            <a:r>
              <a:rPr lang="en-US" dirty="0" smtClean="0"/>
              <a:t>Excessive Current Through LED and Resistor</a:t>
            </a:r>
          </a:p>
          <a:p>
            <a:pPr lvl="1"/>
            <a:r>
              <a:rPr lang="en-US" dirty="0" smtClean="0"/>
              <a:t>Replaced With Larger Valued Resistor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800" y="1447799"/>
            <a:ext cx="3657600" cy="2310063"/>
          </a:xfr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Testing and Evaluation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800" y="4038600"/>
            <a:ext cx="3562349" cy="224990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171950" y="6278977"/>
            <a:ext cx="4724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LED RMDIRRGHT Dissipating Excess Power Through Heat</a:t>
            </a:r>
            <a:endParaRPr lang="en-US" sz="1400" dirty="0"/>
          </a:p>
        </p:txBody>
      </p:sp>
      <p:sp>
        <p:nvSpPr>
          <p:cNvPr id="8" name="TextBox 7"/>
          <p:cNvSpPr txBox="1"/>
          <p:nvPr/>
        </p:nvSpPr>
        <p:spPr>
          <a:xfrm>
            <a:off x="4781550" y="3697843"/>
            <a:ext cx="3505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Resistors for LEDs Extremely Hot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0286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957" y="2133600"/>
            <a:ext cx="4038600" cy="2550694"/>
          </a:xfrm>
        </p:spPr>
      </p:pic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LMD18200T H-Bridges</a:t>
            </a:r>
          </a:p>
          <a:p>
            <a:pPr lvl="1"/>
            <a:r>
              <a:rPr lang="en-US" dirty="0" smtClean="0"/>
              <a:t>Large Current Supplied to Motors When Stalled</a:t>
            </a:r>
          </a:p>
          <a:p>
            <a:pPr lvl="1"/>
            <a:r>
              <a:rPr lang="en-US" dirty="0" smtClean="0"/>
              <a:t>0.33Ω per </a:t>
            </a:r>
            <a:r>
              <a:rPr lang="en-US" dirty="0"/>
              <a:t>switch at 3A </a:t>
            </a:r>
            <a:endParaRPr lang="en-US" dirty="0" smtClean="0"/>
          </a:p>
          <a:p>
            <a:pPr lvl="1"/>
            <a:r>
              <a:rPr lang="en-US" dirty="0" smtClean="0"/>
              <a:t>Max Guaranteed Operating Temperature of 257° F</a:t>
            </a:r>
          </a:p>
          <a:p>
            <a:pPr lvl="1"/>
            <a:r>
              <a:rPr lang="en-US" dirty="0"/>
              <a:t>Large </a:t>
            </a:r>
            <a:r>
              <a:rPr lang="en-US" dirty="0" err="1"/>
              <a:t>Heatsink</a:t>
            </a:r>
            <a:r>
              <a:rPr lang="en-US" dirty="0"/>
              <a:t> Used to Dissipate Heat Away From H-Bridge </a:t>
            </a:r>
            <a:r>
              <a:rPr lang="en-US" dirty="0" err="1" smtClean="0"/>
              <a:t>Ics</a:t>
            </a:r>
            <a:endParaRPr lang="en-US" dirty="0" smtClean="0"/>
          </a:p>
          <a:p>
            <a:pPr marL="393192" lvl="1" indent="0">
              <a:buNone/>
            </a:pPr>
            <a:endParaRPr lang="en-US" dirty="0" smtClean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Testing and Evaluation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09600" y="4724400"/>
            <a:ext cx="3429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LMD18200T ICs After 30 Seconds</a:t>
            </a:r>
          </a:p>
          <a:p>
            <a:pPr algn="ctr"/>
            <a:r>
              <a:rPr lang="en-US" dirty="0" smtClean="0"/>
              <a:t>Driving Stalled Motors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2170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468772"/>
            <a:ext cx="4038600" cy="2550694"/>
          </a:xfrm>
        </p:spPr>
      </p:pic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2468772"/>
            <a:ext cx="4038600" cy="2550694"/>
          </a:xfr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Testing and Evaluation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52450" y="2105025"/>
            <a:ext cx="411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Vehicle Control Circuitry Overview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4876800" y="2105025"/>
            <a:ext cx="3352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PIC18F4620 @ 40 MHz Clock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350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Power Calculations</a:t>
            </a:r>
          </a:p>
          <a:p>
            <a:pPr lvl="1"/>
            <a:r>
              <a:rPr lang="en-US" dirty="0" smtClean="0"/>
              <a:t>Vehicle Circuitry: </a:t>
            </a:r>
          </a:p>
          <a:p>
            <a:pPr lvl="2"/>
            <a:r>
              <a:rPr lang="en-US" dirty="0" smtClean="0"/>
              <a:t>Idle:  3.611W</a:t>
            </a:r>
          </a:p>
          <a:p>
            <a:pPr lvl="2"/>
            <a:r>
              <a:rPr lang="en-US" dirty="0" smtClean="0"/>
              <a:t>Drive Motors Stalled:  52.288W</a:t>
            </a:r>
          </a:p>
          <a:p>
            <a:pPr lvl="2"/>
            <a:r>
              <a:rPr lang="en-US" dirty="0" smtClean="0"/>
              <a:t>Lift Up:  27.652W</a:t>
            </a:r>
          </a:p>
          <a:p>
            <a:pPr lvl="2"/>
            <a:r>
              <a:rPr lang="en-US" dirty="0" smtClean="0"/>
              <a:t>Lift Down:  22.714W</a:t>
            </a:r>
          </a:p>
          <a:p>
            <a:pPr lvl="2"/>
            <a:r>
              <a:rPr lang="en-US" dirty="0" smtClean="0"/>
              <a:t>Antenna Up/Down:  8.4286W</a:t>
            </a:r>
          </a:p>
          <a:p>
            <a:pPr lvl="1"/>
            <a:r>
              <a:rPr lang="en-US" dirty="0" smtClean="0"/>
              <a:t>Controller Circuitry:  0.675W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Testing and Evaluation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4257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Project Demonstration</a:t>
            </a:r>
            <a:endParaRPr lang="en-US" dirty="0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6200" y="1933142"/>
            <a:ext cx="4267200" cy="3200400"/>
          </a:xfrm>
        </p:spPr>
      </p:pic>
      <p:pic>
        <p:nvPicPr>
          <p:cNvPr id="13" name="Content Placeholder 12"/>
          <p:cNvPicPr>
            <a:picLocks noGrp="1" noChangeAspect="1"/>
          </p:cNvPicPr>
          <p:nvPr>
            <p:ph sz="half" idx="2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917"/>
          <a:stretch/>
        </p:blipFill>
        <p:spPr>
          <a:xfrm rot="5400000">
            <a:off x="4625945" y="1522344"/>
            <a:ext cx="3200400" cy="2635309"/>
          </a:xfrm>
        </p:spPr>
      </p:pic>
      <p:pic>
        <p:nvPicPr>
          <p:cNvPr id="2050" name="Picture 2" descr="G:\DCIM\100CANON\IMG_1861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74" t="20250" r="5375" b="11750"/>
          <a:stretch/>
        </p:blipFill>
        <p:spPr bwMode="auto">
          <a:xfrm>
            <a:off x="4343400" y="4648200"/>
            <a:ext cx="3124200" cy="1913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2057400" y="5681363"/>
            <a:ext cx="2286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Vehicle Front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7543800" y="4070866"/>
            <a:ext cx="2819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Vehicle Back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7467600" y="6050695"/>
            <a:ext cx="1638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Controller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6105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Transformer in Charging Station Was Outputting Wrong Voltage</a:t>
            </a:r>
          </a:p>
          <a:p>
            <a:r>
              <a:rPr lang="en-US" dirty="0" smtClean="0"/>
              <a:t>A Few LED Circuits Designed Incorrectly</a:t>
            </a:r>
          </a:p>
          <a:p>
            <a:pPr lvl="1"/>
            <a:r>
              <a:rPr lang="en-US" dirty="0" smtClean="0"/>
              <a:t>Missing Resistors</a:t>
            </a:r>
          </a:p>
          <a:p>
            <a:pPr lvl="1"/>
            <a:r>
              <a:rPr lang="en-US" dirty="0" smtClean="0"/>
              <a:t>Wrong Resistor Values</a:t>
            </a:r>
          </a:p>
          <a:p>
            <a:r>
              <a:rPr lang="en-US" dirty="0" smtClean="0"/>
              <a:t>Extendable Antenna Has Internal Circuitry Issues</a:t>
            </a:r>
          </a:p>
          <a:p>
            <a:pPr lvl="1"/>
            <a:r>
              <a:rPr lang="en-US" dirty="0" smtClean="0"/>
              <a:t>Occasionally Will Not Retract Without Extending First</a:t>
            </a:r>
            <a:endParaRPr lang="en-US" dirty="0"/>
          </a:p>
          <a:p>
            <a:r>
              <a:rPr lang="en-US" dirty="0" smtClean="0"/>
              <a:t>Certain Output/Input Pins Could Not Be Used on the PIC Vehicle Control Board</a:t>
            </a:r>
          </a:p>
          <a:p>
            <a:pPr lvl="1"/>
            <a:r>
              <a:rPr lang="en-US" dirty="0" smtClean="0"/>
              <a:t>Internal PIC Register Interferences</a:t>
            </a:r>
          </a:p>
          <a:p>
            <a:r>
              <a:rPr lang="en-US" dirty="0" smtClean="0"/>
              <a:t>PIC Hardware PWM Pins Inadvertently Used for Other Hardware in Final Board</a:t>
            </a:r>
          </a:p>
          <a:p>
            <a:pPr lvl="1"/>
            <a:r>
              <a:rPr lang="en-US" dirty="0" smtClean="0"/>
              <a:t>Software PWM Replacement on Other Pins</a:t>
            </a:r>
          </a:p>
          <a:p>
            <a:pPr lvl="2"/>
            <a:r>
              <a:rPr lang="en-US" dirty="0" smtClean="0"/>
              <a:t>Less Efficient Processor Time Usage</a:t>
            </a:r>
          </a:p>
          <a:p>
            <a:pPr lvl="2"/>
            <a:r>
              <a:rPr lang="en-US" dirty="0" smtClean="0"/>
              <a:t>Lower PWM Switching Frequency Than Desired</a:t>
            </a:r>
          </a:p>
          <a:p>
            <a:pPr lvl="3"/>
            <a:r>
              <a:rPr lang="en-US" dirty="0" smtClean="0"/>
              <a:t>~333Hz – Audible</a:t>
            </a:r>
            <a:r>
              <a:rPr lang="en-US" dirty="0"/>
              <a:t> </a:t>
            </a:r>
            <a:r>
              <a:rPr lang="en-US" dirty="0" smtClean="0"/>
              <a:t>During Motor Actuation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Problems Encountered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6778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Budget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249017"/>
            <a:ext cx="6696075" cy="441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8475" y="1249017"/>
            <a:ext cx="1971675" cy="4429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7162800" y="5668616"/>
            <a:ext cx="164989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/>
              <a:t>Total	   354.26</a:t>
            </a:r>
            <a:endParaRPr lang="en-US" sz="1200" b="1" dirty="0"/>
          </a:p>
        </p:txBody>
      </p:sp>
    </p:spTree>
    <p:extLst>
      <p:ext uri="{BB962C8B-B14F-4D97-AF65-F5344CB8AC3E}">
        <p14:creationId xmlns:p14="http://schemas.microsoft.com/office/powerpoint/2010/main" val="1660492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Implement 24V Battery for Extra Power</a:t>
            </a:r>
          </a:p>
          <a:p>
            <a:pPr lvl="1"/>
            <a:r>
              <a:rPr lang="en-US" dirty="0" smtClean="0"/>
              <a:t>Modify Power and Motor Control Board Resistor Values</a:t>
            </a:r>
          </a:p>
          <a:p>
            <a:pPr lvl="1"/>
            <a:r>
              <a:rPr lang="en-US" dirty="0" smtClean="0"/>
              <a:t>Replace Linear Voltage Regulators With Switching Regulators</a:t>
            </a:r>
          </a:p>
          <a:p>
            <a:pPr lvl="2"/>
            <a:r>
              <a:rPr lang="en-US" dirty="0" smtClean="0"/>
              <a:t>Reduced Voltage Regulator Heat Losses</a:t>
            </a:r>
            <a:endParaRPr lang="en-US" dirty="0"/>
          </a:p>
          <a:p>
            <a:pPr lvl="1"/>
            <a:r>
              <a:rPr lang="en-US" dirty="0" smtClean="0"/>
              <a:t>Increase Voltage Regulator Capacitor Value</a:t>
            </a:r>
          </a:p>
          <a:p>
            <a:pPr lvl="1"/>
            <a:r>
              <a:rPr lang="en-US" dirty="0" smtClean="0"/>
              <a:t>Place Decoupling Capacitors on PIC Board</a:t>
            </a:r>
          </a:p>
          <a:p>
            <a:pPr lvl="2"/>
            <a:r>
              <a:rPr lang="en-US" dirty="0" smtClean="0"/>
              <a:t>SMT Footpads Already In Place </a:t>
            </a:r>
          </a:p>
          <a:p>
            <a:r>
              <a:rPr lang="en-US" dirty="0" smtClean="0"/>
              <a:t>Autonomous Routine</a:t>
            </a:r>
          </a:p>
          <a:p>
            <a:pPr lvl="1"/>
            <a:r>
              <a:rPr lang="en-US" dirty="0" smtClean="0"/>
              <a:t>Distance Sensor</a:t>
            </a:r>
          </a:p>
          <a:p>
            <a:pPr lvl="1"/>
            <a:r>
              <a:rPr lang="en-US" dirty="0" smtClean="0"/>
              <a:t>Utilize Servo Motor Encoders for Feedback</a:t>
            </a:r>
          </a:p>
          <a:p>
            <a:pPr lvl="1"/>
            <a:r>
              <a:rPr lang="en-US" dirty="0" smtClean="0"/>
              <a:t>Fall Sensors to Avoid Stairs</a:t>
            </a:r>
          </a:p>
          <a:p>
            <a:pPr lvl="1"/>
            <a:r>
              <a:rPr lang="en-US" dirty="0" smtClean="0"/>
              <a:t>Optimization of Drive Mechanisms for Reliability</a:t>
            </a:r>
          </a:p>
          <a:p>
            <a:r>
              <a:rPr lang="en-US" dirty="0" smtClean="0"/>
              <a:t>Utilize PIC Hardware PWM Register Properly</a:t>
            </a:r>
          </a:p>
          <a:p>
            <a:pPr lvl="1"/>
            <a:r>
              <a:rPr lang="en-US" dirty="0" smtClean="0"/>
              <a:t>Increased PWM Switching Frequency</a:t>
            </a:r>
          </a:p>
          <a:p>
            <a:pPr lvl="2"/>
            <a:r>
              <a:rPr lang="en-US" dirty="0" smtClean="0"/>
              <a:t>Less Audible Frequency Desired</a:t>
            </a:r>
          </a:p>
          <a:p>
            <a:pPr lvl="1"/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Future Work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496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sz="2800" b="1" dirty="0"/>
              <a:t>Requirements </a:t>
            </a:r>
            <a:r>
              <a:rPr lang="en-US" sz="2800" b="1" dirty="0" smtClean="0"/>
              <a:t>Originally Set Out </a:t>
            </a:r>
            <a:r>
              <a:rPr lang="en-US" sz="2800" b="1" dirty="0"/>
              <a:t>for the </a:t>
            </a:r>
            <a:r>
              <a:rPr lang="en-US" sz="2800" b="1" dirty="0" smtClean="0"/>
              <a:t>Project</a:t>
            </a:r>
            <a:r>
              <a:rPr lang="en-US" sz="2800" b="1" dirty="0"/>
              <a:t>:</a:t>
            </a:r>
            <a:endParaRPr lang="en-US" sz="2000" b="1" dirty="0"/>
          </a:p>
          <a:p>
            <a:pPr lvl="1"/>
            <a:r>
              <a:rPr lang="en-US" sz="2400" dirty="0"/>
              <a:t>Removal of </a:t>
            </a:r>
            <a:r>
              <a:rPr lang="en-US" sz="2400" dirty="0" smtClean="0"/>
              <a:t>Obsolete Controller Board </a:t>
            </a:r>
            <a:r>
              <a:rPr lang="en-US" sz="2400" dirty="0"/>
              <a:t>and </a:t>
            </a:r>
            <a:r>
              <a:rPr lang="en-US" sz="2400" dirty="0" smtClean="0"/>
              <a:t>Tethering System</a:t>
            </a:r>
            <a:endParaRPr lang="en-US" sz="1600" dirty="0"/>
          </a:p>
          <a:p>
            <a:pPr lvl="1"/>
            <a:r>
              <a:rPr lang="en-US" sz="2400" dirty="0"/>
              <a:t>Wireless </a:t>
            </a:r>
            <a:r>
              <a:rPr lang="en-US" sz="2400" dirty="0" smtClean="0"/>
              <a:t>Communication</a:t>
            </a:r>
            <a:endParaRPr lang="en-US" sz="1600" dirty="0"/>
          </a:p>
          <a:p>
            <a:pPr lvl="2"/>
            <a:r>
              <a:rPr lang="en-US" sz="2200" dirty="0" smtClean="0"/>
              <a:t>Two-Way </a:t>
            </a:r>
            <a:r>
              <a:rPr lang="en-US" sz="2200" dirty="0"/>
              <a:t>RF </a:t>
            </a:r>
            <a:r>
              <a:rPr lang="en-US" sz="2200" dirty="0" smtClean="0"/>
              <a:t>Communication</a:t>
            </a:r>
            <a:endParaRPr lang="en-US" sz="2200" dirty="0"/>
          </a:p>
          <a:p>
            <a:pPr lvl="2"/>
            <a:r>
              <a:rPr lang="en-US" sz="2200" dirty="0"/>
              <a:t>Control of </a:t>
            </a:r>
            <a:r>
              <a:rPr lang="en-US" sz="2200" dirty="0" smtClean="0"/>
              <a:t>Vehicle Movement</a:t>
            </a:r>
            <a:r>
              <a:rPr lang="en-US" sz="2200" dirty="0"/>
              <a:t>, </a:t>
            </a:r>
            <a:r>
              <a:rPr lang="en-US" sz="2200" dirty="0" smtClean="0"/>
              <a:t>Arm Actuation </a:t>
            </a:r>
            <a:r>
              <a:rPr lang="en-US" sz="2200" dirty="0"/>
              <a:t>and </a:t>
            </a:r>
            <a:r>
              <a:rPr lang="en-US" sz="2200" dirty="0" smtClean="0"/>
              <a:t>Accessories</a:t>
            </a:r>
            <a:endParaRPr lang="en-US" sz="2200" dirty="0"/>
          </a:p>
          <a:p>
            <a:pPr lvl="2"/>
            <a:r>
              <a:rPr lang="en-US" sz="2200" dirty="0"/>
              <a:t>Vehicle </a:t>
            </a:r>
            <a:r>
              <a:rPr lang="en-US" sz="2200" dirty="0" smtClean="0"/>
              <a:t>Status Feedback</a:t>
            </a:r>
            <a:endParaRPr lang="en-US" sz="2200" dirty="0"/>
          </a:p>
          <a:p>
            <a:pPr lvl="1"/>
            <a:r>
              <a:rPr lang="en-US" sz="2400" dirty="0"/>
              <a:t>Redesign of </a:t>
            </a:r>
            <a:r>
              <a:rPr lang="en-US" sz="2400" dirty="0" smtClean="0"/>
              <a:t>Motor Control Board</a:t>
            </a:r>
            <a:endParaRPr lang="en-US" sz="1600" dirty="0"/>
          </a:p>
          <a:p>
            <a:pPr lvl="1"/>
            <a:r>
              <a:rPr lang="en-US" sz="2400" dirty="0"/>
              <a:t>PWM </a:t>
            </a:r>
            <a:r>
              <a:rPr lang="en-US" sz="2400" dirty="0" smtClean="0"/>
              <a:t>Control </a:t>
            </a:r>
            <a:r>
              <a:rPr lang="en-US" sz="2400" dirty="0"/>
              <a:t>of </a:t>
            </a:r>
            <a:r>
              <a:rPr lang="en-US" sz="2400" dirty="0" smtClean="0"/>
              <a:t>Motors Using </a:t>
            </a:r>
            <a:r>
              <a:rPr lang="en-US" sz="2400" dirty="0"/>
              <a:t>H-Bridge </a:t>
            </a:r>
            <a:r>
              <a:rPr lang="en-US" sz="2400" dirty="0" smtClean="0"/>
              <a:t>Circuitry</a:t>
            </a:r>
            <a:endParaRPr lang="en-US" sz="2400" dirty="0"/>
          </a:p>
          <a:p>
            <a:pPr lvl="1"/>
            <a:r>
              <a:rPr lang="en-US" sz="2400" dirty="0"/>
              <a:t>Demonstration </a:t>
            </a:r>
            <a:r>
              <a:rPr lang="en-US" sz="2400" dirty="0" smtClean="0"/>
              <a:t>Routine </a:t>
            </a:r>
            <a:r>
              <a:rPr lang="en-US" sz="2400" dirty="0"/>
              <a:t>in </a:t>
            </a:r>
            <a:r>
              <a:rPr lang="en-US" sz="2400" dirty="0" smtClean="0"/>
              <a:t>Upper-ECE Building Hallway</a:t>
            </a:r>
            <a:endParaRPr lang="en-US" sz="1600" dirty="0"/>
          </a:p>
          <a:p>
            <a:pPr lvl="2"/>
            <a:r>
              <a:rPr lang="en-US" sz="2200" dirty="0" smtClean="0"/>
              <a:t>Reprogrammable Routine</a:t>
            </a:r>
            <a:endParaRPr lang="en-US" sz="2200" dirty="0"/>
          </a:p>
          <a:p>
            <a:pPr lvl="2"/>
            <a:r>
              <a:rPr lang="en-US" sz="2200" dirty="0"/>
              <a:t>Motion </a:t>
            </a:r>
            <a:r>
              <a:rPr lang="en-US" sz="2200" dirty="0" smtClean="0"/>
              <a:t>Activated</a:t>
            </a:r>
            <a:endParaRPr lang="en-US" sz="2200" dirty="0"/>
          </a:p>
          <a:p>
            <a:pPr lvl="2"/>
            <a:r>
              <a:rPr lang="en-US" sz="2200" dirty="0"/>
              <a:t>Distance and </a:t>
            </a:r>
            <a:r>
              <a:rPr lang="en-US" sz="2200" dirty="0" smtClean="0"/>
              <a:t>Directional Sensing </a:t>
            </a:r>
            <a:r>
              <a:rPr lang="en-US" sz="2200" dirty="0"/>
              <a:t>for </a:t>
            </a:r>
            <a:r>
              <a:rPr lang="en-US" sz="2200" dirty="0" smtClean="0"/>
              <a:t>Location Awareness</a:t>
            </a:r>
            <a:endParaRPr lang="en-US" sz="2200" dirty="0"/>
          </a:p>
          <a:p>
            <a:pPr lvl="2"/>
            <a:r>
              <a:rPr lang="en-US" sz="2200" dirty="0"/>
              <a:t>Lift </a:t>
            </a:r>
            <a:r>
              <a:rPr lang="en-US" sz="2200" dirty="0" smtClean="0"/>
              <a:t>Object With Extendable Antenna</a:t>
            </a:r>
            <a:endParaRPr lang="en-US" sz="2200" dirty="0"/>
          </a:p>
          <a:p>
            <a:pPr lvl="1"/>
            <a:r>
              <a:rPr lang="en-US" sz="2400" dirty="0"/>
              <a:t>Master </a:t>
            </a:r>
            <a:r>
              <a:rPr lang="en-US" sz="2400" dirty="0" smtClean="0"/>
              <a:t>Control Switch </a:t>
            </a:r>
            <a:endParaRPr lang="en-US" sz="1600" dirty="0"/>
          </a:p>
          <a:p>
            <a:pPr lvl="2"/>
            <a:r>
              <a:rPr lang="en-US" sz="2200" dirty="0" smtClean="0"/>
              <a:t>Wireless-Control Mode/Demonstration Mode/Power Off</a:t>
            </a:r>
            <a:endParaRPr lang="en-US" sz="2200" dirty="0"/>
          </a:p>
          <a:p>
            <a:pPr lvl="1"/>
            <a:r>
              <a:rPr lang="en-US" sz="2400" dirty="0"/>
              <a:t>Docking </a:t>
            </a:r>
            <a:r>
              <a:rPr lang="en-US" sz="2400" dirty="0" smtClean="0"/>
              <a:t>Station</a:t>
            </a:r>
            <a:endParaRPr lang="en-US" sz="1600" dirty="0"/>
          </a:p>
          <a:p>
            <a:pPr lvl="2"/>
            <a:r>
              <a:rPr lang="en-US" sz="2200" dirty="0"/>
              <a:t>Vehicle to </a:t>
            </a:r>
            <a:r>
              <a:rPr lang="en-US" sz="2200" dirty="0" smtClean="0"/>
              <a:t>Be Driven Into Charging Dock</a:t>
            </a:r>
            <a:endParaRPr lang="en-US" sz="2200" dirty="0"/>
          </a:p>
          <a:p>
            <a:pPr lvl="2"/>
            <a:r>
              <a:rPr lang="en-US" sz="2200" dirty="0"/>
              <a:t>115VAC </a:t>
            </a:r>
            <a:r>
              <a:rPr lang="en-US" sz="2200" dirty="0" smtClean="0"/>
              <a:t>Source </a:t>
            </a:r>
            <a:r>
              <a:rPr lang="en-US" sz="2200" dirty="0"/>
              <a:t>to </a:t>
            </a:r>
            <a:r>
              <a:rPr lang="en-US" sz="2200" dirty="0" smtClean="0"/>
              <a:t>Charge Onboard </a:t>
            </a:r>
            <a:r>
              <a:rPr lang="en-US" sz="2200" dirty="0"/>
              <a:t>12.6VDC </a:t>
            </a:r>
            <a:r>
              <a:rPr lang="en-US" sz="2200" dirty="0" smtClean="0"/>
              <a:t>Battery</a:t>
            </a:r>
            <a:endParaRPr lang="en-US" sz="2200" dirty="0"/>
          </a:p>
          <a:p>
            <a:pPr lvl="1"/>
            <a:r>
              <a:rPr lang="en-US" sz="2400" dirty="0"/>
              <a:t>Maximize </a:t>
            </a:r>
            <a:r>
              <a:rPr lang="en-US" sz="2400" dirty="0" smtClean="0"/>
              <a:t>Battery Life</a:t>
            </a:r>
            <a:endParaRPr lang="en-US" sz="1600" dirty="0"/>
          </a:p>
          <a:p>
            <a:pPr lvl="2"/>
            <a:r>
              <a:rPr lang="en-US" sz="2200" dirty="0" smtClean="0"/>
              <a:t>Low-Power Mode </a:t>
            </a:r>
            <a:r>
              <a:rPr lang="en-US" sz="2200" dirty="0"/>
              <a:t>for </a:t>
            </a:r>
            <a:r>
              <a:rPr lang="en-US" sz="2200" dirty="0" smtClean="0"/>
              <a:t>Integrated Circuits </a:t>
            </a:r>
            <a:r>
              <a:rPr lang="en-US" sz="2200" dirty="0"/>
              <a:t>to </a:t>
            </a:r>
            <a:r>
              <a:rPr lang="en-US" sz="2200" dirty="0" smtClean="0"/>
              <a:t>Conserve Battery Life </a:t>
            </a:r>
            <a:r>
              <a:rPr lang="en-US" sz="2200" dirty="0"/>
              <a:t>and </a:t>
            </a:r>
            <a:r>
              <a:rPr lang="en-US" sz="2200" dirty="0" smtClean="0"/>
              <a:t>Save Power</a:t>
            </a:r>
            <a:endParaRPr lang="en-US" sz="2200" dirty="0"/>
          </a:p>
          <a:p>
            <a:pPr lvl="2"/>
            <a:r>
              <a:rPr lang="en-US" sz="2200" dirty="0"/>
              <a:t>Optimize </a:t>
            </a:r>
            <a:r>
              <a:rPr lang="en-US" sz="2200" dirty="0" smtClean="0"/>
              <a:t>Circuitry </a:t>
            </a:r>
            <a:r>
              <a:rPr lang="en-US" sz="2200" dirty="0"/>
              <a:t>for </a:t>
            </a:r>
            <a:r>
              <a:rPr lang="en-US" sz="2200" dirty="0" smtClean="0"/>
              <a:t>Extended Run Time</a:t>
            </a:r>
            <a:endParaRPr lang="en-US" sz="2200" dirty="0"/>
          </a:p>
          <a:p>
            <a:pPr lvl="1"/>
            <a:r>
              <a:rPr lang="en-US" sz="2400" dirty="0"/>
              <a:t>Redesign of </a:t>
            </a:r>
            <a:r>
              <a:rPr lang="en-US" sz="2400" dirty="0" smtClean="0"/>
              <a:t>Vehicle Outer Housing</a:t>
            </a:r>
            <a:endParaRPr lang="en-US" sz="1600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Requirements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5055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Although We Did Not Have Time to Complete The Autonomous Routine, The Corresponding Hardware is Ready</a:t>
            </a:r>
          </a:p>
          <a:p>
            <a:r>
              <a:rPr lang="en-US" sz="2400" dirty="0" smtClean="0"/>
              <a:t>Vehicle, Controller and Charging Station Are Running as Expected</a:t>
            </a:r>
          </a:p>
          <a:p>
            <a:pPr lvl="1"/>
            <a:r>
              <a:rPr lang="en-US" sz="2000" dirty="0" smtClean="0"/>
              <a:t>Boards, Code and Wiring Working as Intended</a:t>
            </a:r>
          </a:p>
          <a:p>
            <a:r>
              <a:rPr lang="en-US" sz="2400" dirty="0" smtClean="0"/>
              <a:t>Project Ties Together Many of the Things We Have Learned As EE Majors</a:t>
            </a:r>
          </a:p>
          <a:p>
            <a:pPr lvl="1"/>
            <a:r>
              <a:rPr lang="en-US" sz="2000" dirty="0" smtClean="0"/>
              <a:t>Robotics, Embedded Hardware and Software, Communications, Power Electronics, Motors, Mechanics</a:t>
            </a:r>
          </a:p>
          <a:p>
            <a:r>
              <a:rPr lang="en-US" sz="2400" dirty="0" smtClean="0"/>
              <a:t>We Have Learned and Improved Our Project Management, Systems Design and Testing/Troubleshooting Skills</a:t>
            </a:r>
            <a:endParaRPr lang="en-US" sz="2400" dirty="0"/>
          </a:p>
          <a:p>
            <a:endParaRPr lang="en-US" sz="2400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7015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Thank You to Everybody That Has Assisted Us With Our Project</a:t>
            </a:r>
          </a:p>
          <a:p>
            <a:r>
              <a:rPr lang="en-US" dirty="0" smtClean="0"/>
              <a:t>Special Thanks to Dr. </a:t>
            </a:r>
            <a:r>
              <a:rPr lang="en-US" dirty="0" err="1" smtClean="0"/>
              <a:t>Yuvarajan</a:t>
            </a:r>
            <a:r>
              <a:rPr lang="en-US" dirty="0" smtClean="0"/>
              <a:t> and Mr. Erickson</a:t>
            </a:r>
          </a:p>
          <a:p>
            <a:pPr lvl="1"/>
            <a:r>
              <a:rPr lang="en-US" dirty="0" smtClean="0"/>
              <a:t>Your Help Has Been Greatly Appreciated</a:t>
            </a:r>
          </a:p>
          <a:p>
            <a:pPr lvl="1"/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Thank You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3847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Kyle </a:t>
            </a:r>
            <a:r>
              <a:rPr lang="en-US" dirty="0" err="1" smtClean="0"/>
              <a:t>Kraning</a:t>
            </a:r>
            <a:r>
              <a:rPr lang="en-US" dirty="0" smtClean="0"/>
              <a:t> – kkraning@msn.com</a:t>
            </a:r>
          </a:p>
          <a:p>
            <a:r>
              <a:rPr lang="en-US" dirty="0" err="1" smtClean="0"/>
              <a:t>Tharidu</a:t>
            </a:r>
            <a:r>
              <a:rPr lang="en-US" dirty="0" smtClean="0"/>
              <a:t> </a:t>
            </a:r>
            <a:r>
              <a:rPr lang="en-US" dirty="0" err="1" smtClean="0"/>
              <a:t>Wickramaratne</a:t>
            </a:r>
            <a:r>
              <a:rPr lang="en-US" dirty="0" smtClean="0"/>
              <a:t> – tharidu87@yahoo.com</a:t>
            </a:r>
          </a:p>
          <a:p>
            <a:r>
              <a:rPr lang="en-US" dirty="0" smtClean="0"/>
              <a:t>Faisal </a:t>
            </a:r>
            <a:r>
              <a:rPr lang="en-US" dirty="0" err="1" smtClean="0"/>
              <a:t>Alshammari</a:t>
            </a:r>
            <a:r>
              <a:rPr lang="en-US" dirty="0" smtClean="0"/>
              <a:t> – faisal0606@hotmail.com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Contact Info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5668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smtClean="0"/>
              <a:t>PIC18F4620 Microcontrollers Operating at 40 MHz Clock </a:t>
            </a:r>
          </a:p>
          <a:p>
            <a:pPr lvl="1"/>
            <a:r>
              <a:rPr lang="en-US" sz="1600" dirty="0" smtClean="0"/>
              <a:t>(10MHz Crystal x 4 (Internal PIC PLL)) at 5V Supply</a:t>
            </a:r>
          </a:p>
          <a:p>
            <a:r>
              <a:rPr lang="en-US" sz="2000" dirty="0" err="1" smtClean="0"/>
              <a:t>XBee</a:t>
            </a:r>
            <a:r>
              <a:rPr lang="en-US" sz="2000" dirty="0" smtClean="0"/>
              <a:t> S1 2.4 GHz Wireless Modules UART Communication</a:t>
            </a:r>
          </a:p>
          <a:p>
            <a:r>
              <a:rPr lang="en-US" sz="2000" dirty="0" smtClean="0"/>
              <a:t>12.6V 35AH Rechargeable Lead-Acid Battery for Vehicle</a:t>
            </a:r>
          </a:p>
          <a:p>
            <a:r>
              <a:rPr lang="en-US" sz="2000" dirty="0" smtClean="0"/>
              <a:t>9V Battery for Controller</a:t>
            </a:r>
          </a:p>
          <a:p>
            <a:pPr marL="365760" lvl="1" indent="-256032">
              <a:spcBef>
                <a:spcPts val="400"/>
              </a:spcBef>
              <a:buSzPct val="68000"/>
              <a:buFont typeface="Wingdings 3"/>
              <a:buChar char=""/>
            </a:pPr>
            <a:r>
              <a:rPr lang="en-US" sz="2000" dirty="0" smtClean="0"/>
              <a:t>RS-232 Adapters (DB-9) for </a:t>
            </a:r>
            <a:r>
              <a:rPr lang="en-US" sz="2000" dirty="0"/>
              <a:t>In-Circuit Programming </a:t>
            </a:r>
            <a:r>
              <a:rPr lang="en-US" sz="2000" dirty="0" smtClean="0"/>
              <a:t>in HyperTerminal</a:t>
            </a:r>
          </a:p>
          <a:p>
            <a:pPr marL="365760" lvl="1" indent="-256032">
              <a:spcBef>
                <a:spcPts val="400"/>
              </a:spcBef>
              <a:buSzPct val="68000"/>
              <a:buFont typeface="Wingdings 3"/>
              <a:buChar char=""/>
            </a:pPr>
            <a:r>
              <a:rPr lang="en-US" sz="2000" dirty="0" smtClean="0"/>
              <a:t>LMD18200T H-Bridge Motor Drivers</a:t>
            </a:r>
          </a:p>
          <a:p>
            <a:pPr marL="365760" lvl="1" indent="-256032">
              <a:spcBef>
                <a:spcPts val="400"/>
              </a:spcBef>
              <a:buSzPct val="68000"/>
              <a:buFont typeface="Wingdings 3"/>
              <a:buChar char=""/>
            </a:pPr>
            <a:r>
              <a:rPr lang="en-US" sz="2000" dirty="0"/>
              <a:t>MPX-40C4WA Servo Motors</a:t>
            </a:r>
          </a:p>
          <a:p>
            <a:pPr marL="365760" lvl="1" indent="-256032">
              <a:spcBef>
                <a:spcPts val="400"/>
              </a:spcBef>
              <a:buSzPct val="68000"/>
              <a:buFont typeface="Wingdings 3"/>
              <a:buChar char=""/>
            </a:pPr>
            <a:r>
              <a:rPr lang="en-US" sz="2000" dirty="0" smtClean="0"/>
              <a:t>Relay H-Bridge for Directional Control of Lift Motor</a:t>
            </a:r>
          </a:p>
          <a:p>
            <a:pPr marL="365760" lvl="1" indent="-256032">
              <a:spcBef>
                <a:spcPts val="400"/>
              </a:spcBef>
              <a:buSzPct val="68000"/>
              <a:buFont typeface="Wingdings 3"/>
              <a:buChar char=""/>
            </a:pPr>
            <a:r>
              <a:rPr lang="en-US" sz="2000" dirty="0" smtClean="0"/>
              <a:t>Extending Car Antenna</a:t>
            </a:r>
          </a:p>
          <a:p>
            <a:pPr marL="365760" lvl="1" indent="-256032">
              <a:spcBef>
                <a:spcPts val="400"/>
              </a:spcBef>
              <a:buSzPct val="68000"/>
              <a:buFont typeface="Wingdings 3"/>
              <a:buChar char=""/>
            </a:pPr>
            <a:r>
              <a:rPr lang="en-US" sz="2000" dirty="0" smtClean="0"/>
              <a:t>Battery Charging Docking Station</a:t>
            </a:r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Technical Content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4069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Controller PCB Schematic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Technical </a:t>
            </a:r>
            <a:r>
              <a:rPr lang="en-US" dirty="0" smtClean="0"/>
              <a:t>Content</a:t>
            </a:r>
            <a:endParaRPr lang="en-US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1962150"/>
            <a:ext cx="5754787" cy="422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34941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Controller PCB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Technical </a:t>
            </a:r>
            <a:r>
              <a:rPr lang="en-US" dirty="0" smtClean="0"/>
              <a:t>Content</a:t>
            </a:r>
            <a:endParaRPr lang="en-US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599" y="2362200"/>
            <a:ext cx="3826715" cy="2938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87" t="11369" r="3857" b="11236"/>
          <a:stretch/>
        </p:blipFill>
        <p:spPr>
          <a:xfrm>
            <a:off x="4267200" y="2362200"/>
            <a:ext cx="4664944" cy="2957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882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Vehicle Wiring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Technical </a:t>
            </a:r>
            <a:r>
              <a:rPr lang="en-US" dirty="0" smtClean="0"/>
              <a:t>Content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2419907"/>
            <a:ext cx="4475241" cy="27611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264567"/>
            <a:ext cx="4095750" cy="3071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5216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Vehicle PIC PCB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Technical Content</a:t>
            </a:r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1905000"/>
            <a:ext cx="5791200" cy="4269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62497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Vehicle PIC PCB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Technical Content</a:t>
            </a:r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175" y="2590800"/>
            <a:ext cx="3969398" cy="26735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5000" y="2362200"/>
            <a:ext cx="4460875" cy="3345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1078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Paper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Office Classic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Technic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1754</TotalTime>
  <Words>838</Words>
  <Application>Microsoft Office PowerPoint</Application>
  <PresentationFormat>On-screen Show (4:3)</PresentationFormat>
  <Paragraphs>176</Paragraphs>
  <Slides>32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3" baseType="lpstr">
      <vt:lpstr>Concourse</vt:lpstr>
      <vt:lpstr>Remote Controlled Transporter</vt:lpstr>
      <vt:lpstr>Introduction</vt:lpstr>
      <vt:lpstr>Requirements</vt:lpstr>
      <vt:lpstr>Technical Content</vt:lpstr>
      <vt:lpstr>Technical Content</vt:lpstr>
      <vt:lpstr>Technical Content</vt:lpstr>
      <vt:lpstr>Technical Content</vt:lpstr>
      <vt:lpstr>Technical Content</vt:lpstr>
      <vt:lpstr>Technical Content</vt:lpstr>
      <vt:lpstr>Technical Content</vt:lpstr>
      <vt:lpstr>Technical Content</vt:lpstr>
      <vt:lpstr>Technical Content</vt:lpstr>
      <vt:lpstr>Technical Content</vt:lpstr>
      <vt:lpstr>Technical Content</vt:lpstr>
      <vt:lpstr>Technical Content</vt:lpstr>
      <vt:lpstr>Technical Content</vt:lpstr>
      <vt:lpstr>Technical Content</vt:lpstr>
      <vt:lpstr>Technical Content</vt:lpstr>
      <vt:lpstr>Technical Content</vt:lpstr>
      <vt:lpstr>Technical Content</vt:lpstr>
      <vt:lpstr>Testing and Evaluation</vt:lpstr>
      <vt:lpstr>Testing and Evaluation</vt:lpstr>
      <vt:lpstr>Testing and Evaluation</vt:lpstr>
      <vt:lpstr>Testing and Evaluation</vt:lpstr>
      <vt:lpstr>Testing and Evaluation</vt:lpstr>
      <vt:lpstr>Project Demonstration</vt:lpstr>
      <vt:lpstr>Problems Encountered</vt:lpstr>
      <vt:lpstr>Budget</vt:lpstr>
      <vt:lpstr>Future Work</vt:lpstr>
      <vt:lpstr>Summary</vt:lpstr>
      <vt:lpstr>Thank You</vt:lpstr>
      <vt:lpstr>Contact Info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Remote Controlled Transporter</dc:title>
  <dc:creator>Kyle</dc:creator>
  <cp:lastModifiedBy>kyle.kraning</cp:lastModifiedBy>
  <cp:revision>315</cp:revision>
  <dcterms:created xsi:type="dcterms:W3CDTF">2011-05-03T01:55:22Z</dcterms:created>
  <dcterms:modified xsi:type="dcterms:W3CDTF">2011-12-14T01:26:23Z</dcterms:modified>
</cp:coreProperties>
</file>